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3"/>
  </p:notesMasterIdLst>
  <p:sldIdLst>
    <p:sldId id="566" r:id="rId2"/>
    <p:sldId id="750" r:id="rId3"/>
    <p:sldId id="651" r:id="rId4"/>
    <p:sldId id="747" r:id="rId5"/>
    <p:sldId id="567" r:id="rId6"/>
    <p:sldId id="676" r:id="rId7"/>
    <p:sldId id="582" r:id="rId8"/>
    <p:sldId id="583" r:id="rId9"/>
    <p:sldId id="584" r:id="rId10"/>
    <p:sldId id="585" r:id="rId11"/>
    <p:sldId id="586" r:id="rId12"/>
    <p:sldId id="587" r:id="rId13"/>
    <p:sldId id="574" r:id="rId14"/>
    <p:sldId id="751" r:id="rId15"/>
    <p:sldId id="568" r:id="rId16"/>
    <p:sldId id="570" r:id="rId17"/>
    <p:sldId id="569" r:id="rId18"/>
    <p:sldId id="571" r:id="rId19"/>
    <p:sldId id="749" r:id="rId20"/>
    <p:sldId id="755" r:id="rId21"/>
    <p:sldId id="752" r:id="rId22"/>
    <p:sldId id="756" r:id="rId23"/>
    <p:sldId id="519" r:id="rId24"/>
    <p:sldId id="748" r:id="rId25"/>
    <p:sldId id="757" r:id="rId26"/>
    <p:sldId id="731" r:id="rId27"/>
    <p:sldId id="681" r:id="rId28"/>
    <p:sldId id="657" r:id="rId29"/>
    <p:sldId id="658" r:id="rId30"/>
    <p:sldId id="753" r:id="rId31"/>
    <p:sldId id="754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65E988"/>
    <a:srgbClr val="FF3300"/>
    <a:srgbClr val="0000FF"/>
    <a:srgbClr val="0099FF"/>
    <a:srgbClr val="CCFF33"/>
    <a:srgbClr val="36E263"/>
    <a:srgbClr val="54E67A"/>
    <a:srgbClr val="20DA51"/>
    <a:srgbClr val="91D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84022" autoAdjust="0"/>
  </p:normalViewPr>
  <p:slideViewPr>
    <p:cSldViewPr>
      <p:cViewPr varScale="1">
        <p:scale>
          <a:sx n="53" d="100"/>
          <a:sy n="53" d="100"/>
        </p:scale>
        <p:origin x="158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1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MX" noProof="0"/>
              <a:t>Haga clic para modificar el estilo de texto del patrón</a:t>
            </a:r>
          </a:p>
          <a:p>
            <a:pPr lvl="1"/>
            <a:r>
              <a:rPr lang="es-MX" noProof="0"/>
              <a:t>Segundo nivel</a:t>
            </a:r>
          </a:p>
          <a:p>
            <a:pPr lvl="2"/>
            <a:r>
              <a:rPr lang="es-MX" noProof="0"/>
              <a:t>Tercer nivel</a:t>
            </a:r>
          </a:p>
          <a:p>
            <a:pPr lvl="3"/>
            <a:r>
              <a:rPr lang="es-MX" noProof="0"/>
              <a:t>Cuarto nivel</a:t>
            </a:r>
          </a:p>
          <a:p>
            <a:pPr lvl="4"/>
            <a:r>
              <a:rPr lang="es-MX" noProof="0"/>
              <a:t>Quinto nivel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C3B6C42-11E8-4755-85D1-F88A23620358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6282649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s-MX"/>
              <a:t>Haga clic para cambiar el estilo de título	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s-MX"/>
              <a:t>Haga clic para modificar el estilo de subtítulo del patrón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00F3F-8DDF-48ED-A3DD-AC227CBEB57E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DA6D7-A31D-4601-B3DF-9745AACF52AB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32867074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8049F-9FD7-42A1-8180-3BD868726526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C404C-2B0A-4E0E-B322-73BA0C842D76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885543896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EFC80-76DF-404C-89C5-8A4EE7026D62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3480D-39DD-4635-8666-9AE74EAD87AB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131067940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EC9E2-6338-4506-99DC-E4E22CA69EFD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1BB98-F31B-482F-968B-DCC3C4D41782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740666381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24528-3D08-4698-BFCF-4EB2CF812AFD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9F8BD-26D7-443E-9393-B74ED978CE7A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919114123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8C715-90DF-40D5-B265-73D0B3A73EBB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11B01-2989-4226-BBA6-3417DEBC391D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99057478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13672-DF43-4A58-A98A-A27463D7B29D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8EC63-1AD1-4897-A172-98B9935D1803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359738484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CAE4C-2E38-406D-A7FB-3E4D8D8BB675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C314B-B45F-47E9-B142-B0CA3BE7CF70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303268568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C0267-B8E3-4DDA-9941-5CDBCECEE3F7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A254B-BB34-43B0-B638-FF112AC7D236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36590292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E43FB-D412-416C-9614-EC574BA56325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AEC4E-3A7C-4CBF-9352-8D292E5FE519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00730635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C4FF-AF40-4138-A5F8-2D1D08A79D88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7DCB9-82D7-40C4-AED1-40D343AE6096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82815125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MX"/>
              <a:t>Haga clic para cambiar el estilo de título	</a:t>
            </a: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MX"/>
              <a:t>Haga clic para modificar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126985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fld id="{68B4FBE4-020A-4D9B-98BE-B05DF1B7BB99}" type="datetime1">
              <a:rPr lang="es-MX"/>
              <a:pPr>
                <a:defRPr/>
              </a:pPr>
              <a:t>26/08/2024</a:t>
            </a:fld>
            <a:endParaRPr lang="es-MX"/>
          </a:p>
        </p:txBody>
      </p:sp>
      <p:sp>
        <p:nvSpPr>
          <p:cNvPr id="12698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12698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89C7F26-FD5B-45C0-914F-320BBD03C9B5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spd="slow"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4597400"/>
            <a:ext cx="18430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77EBADC-EB97-060A-CFDD-92EB0BBE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4" y="2924944"/>
            <a:ext cx="9123360" cy="3866285"/>
          </a:xfrm>
          <a:prstGeom prst="rect">
            <a:avLst/>
          </a:prstGeom>
        </p:spPr>
      </p:pic>
      <p:sp>
        <p:nvSpPr>
          <p:cNvPr id="17" name="20 Rectángulo">
            <a:extLst>
              <a:ext uri="{FF2B5EF4-FFF2-40B4-BE49-F238E27FC236}">
                <a16:creationId xmlns:a16="http://schemas.microsoft.com/office/drawing/2014/main" id="{7AF36CEF-62A7-5FA0-5FB4-021F42AA8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199" y="6143260"/>
            <a:ext cx="3857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  <a:lvl2pPr marL="742950" indent="-28575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2pPr>
            <a:lvl3pPr marL="11430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3pPr>
            <a:lvl4pPr marL="16002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4pPr>
            <a:lvl5pPr marL="20574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s-PE" altLang="es-PE" sz="2400" b="1" dirty="0">
                <a:solidFill>
                  <a:srgbClr val="FFFF00"/>
                </a:solidFill>
                <a:latin typeface="Eras Demi ITC" panose="020B0805030504020804" pitchFamily="34" charset="0"/>
              </a:rPr>
              <a:t>C.U.  agosto de  2024</a:t>
            </a:r>
            <a:endParaRPr lang="es-PE" altLang="es-PE" sz="2400" dirty="0">
              <a:solidFill>
                <a:srgbClr val="FFFF00"/>
              </a:solidFill>
              <a:latin typeface="Eras Demi ITC" panose="020B0805030504020804" pitchFamily="34" charset="0"/>
            </a:endParaRPr>
          </a:p>
        </p:txBody>
      </p:sp>
      <p:pic>
        <p:nvPicPr>
          <p:cNvPr id="18" name="Picture 49">
            <a:extLst>
              <a:ext uri="{FF2B5EF4-FFF2-40B4-BE49-F238E27FC236}">
                <a16:creationId xmlns:a16="http://schemas.microsoft.com/office/drawing/2014/main" id="{7A3B4B64-5BDD-7EDE-EA42-AD8F14CC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4597400"/>
            <a:ext cx="18430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">
            <a:extLst>
              <a:ext uri="{FF2B5EF4-FFF2-40B4-BE49-F238E27FC236}">
                <a16:creationId xmlns:a16="http://schemas.microsoft.com/office/drawing/2014/main" id="{05881578-21DA-5CDD-20B6-7BBBE3CED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157788"/>
            <a:ext cx="47736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953" tIns="48976" rIns="97953" bIns="48976" anchor="b"/>
          <a:lstStyle>
            <a:lvl1pPr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  <a:lvl2pPr marL="742950" indent="-28575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2pPr>
            <a:lvl3pPr marL="11430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3pPr>
            <a:lvl4pPr marL="16002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4pPr>
            <a:lvl5pPr marL="20574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5pPr>
            <a:lvl6pPr marL="25146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6pPr>
            <a:lvl7pPr marL="29718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7pPr>
            <a:lvl8pPr marL="34290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8pPr>
            <a:lvl9pPr marL="38862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endParaRPr lang="en-US" altLang="es-PE" sz="2000" b="1">
              <a:solidFill>
                <a:schemeClr val="accent1"/>
              </a:solidFill>
              <a:latin typeface="Swis721 BlkCn BT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9C6357-67D9-E86B-131E-4BA57B300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" y="44624"/>
            <a:ext cx="1571625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2CA805FA-F550-3940-64DA-043C59C14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28" y="5252368"/>
            <a:ext cx="9271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5562195-5347-1D1F-C9CA-79B45BF18DCB}"/>
              </a:ext>
            </a:extLst>
          </p:cNvPr>
          <p:cNvSpPr/>
          <p:nvPr/>
        </p:nvSpPr>
        <p:spPr>
          <a:xfrm>
            <a:off x="22770" y="1724615"/>
            <a:ext cx="912336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Facultad de Ingeniería Estadística e Informática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B202C4DC-8199-0C9F-83C2-A70C8D2E3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040" y="5410200"/>
            <a:ext cx="6364560" cy="523862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dist="35921" dir="2700000" algn="ctr" rotWithShape="0">
              <a:srgbClr val="FFFF00"/>
            </a:outerShdw>
          </a:effec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s-ES_tradnl" altLang="es-ES" sz="2800" dirty="0">
                <a:solidFill>
                  <a:schemeClr val="tx2"/>
                </a:solidFill>
                <a:latin typeface="Arial Black" panose="020B0A04020102020204" pitchFamily="34" charset="0"/>
              </a:rPr>
              <a:t>Vladimiro </a:t>
            </a:r>
            <a:r>
              <a:rPr lang="es-ES_tradnl" altLang="es-ES" sz="2800" dirty="0" err="1">
                <a:solidFill>
                  <a:schemeClr val="tx2"/>
                </a:solidFill>
                <a:latin typeface="Arial Black" panose="020B0A04020102020204" pitchFamily="34" charset="0"/>
              </a:rPr>
              <a:t>Ibañez</a:t>
            </a:r>
            <a:r>
              <a:rPr lang="es-ES_tradnl" altLang="es-ES" sz="2800" dirty="0">
                <a:solidFill>
                  <a:schemeClr val="tx2"/>
                </a:solidFill>
                <a:latin typeface="Arial Black" panose="020B0A04020102020204" pitchFamily="34" charset="0"/>
              </a:rPr>
              <a:t> Quispe, Dr. </a:t>
            </a:r>
            <a:endParaRPr lang="es-ES" altLang="es-ES" sz="28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13A1F041-65BC-4542-AEDF-3386163A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9" y="2969141"/>
            <a:ext cx="8856663" cy="144719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81320" dir="2319588" algn="ctr" rotWithShape="0">
              <a:srgbClr val="3333FF"/>
            </a:outerShdw>
          </a:effectLst>
          <a:scene3d>
            <a:camera prst="obliqueBottomRight"/>
            <a:lightRig rig="glow" dir="t"/>
          </a:scene3d>
          <a:sp3d>
            <a:bevelT w="139700" prst="cross"/>
            <a:bevelB w="114300" prst="artDeco"/>
          </a:sp3d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s-E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METODOLOGÍA DE LA INVESTIGACIÓN</a:t>
            </a:r>
            <a:endParaRPr lang="es-E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8A5FAB9-4F6C-4066-B334-BC1B3C2E3909}"/>
              </a:ext>
            </a:extLst>
          </p:cNvPr>
          <p:cNvSpPr/>
          <p:nvPr/>
        </p:nvSpPr>
        <p:spPr>
          <a:xfrm>
            <a:off x="1400040" y="251895"/>
            <a:ext cx="6034006" cy="1231106"/>
          </a:xfrm>
          <a:prstGeom prst="rect">
            <a:avLst/>
          </a:prstGeom>
          <a:noFill/>
        </p:spPr>
        <p:txBody>
          <a:bodyPr wrap="square" lIns="36000" tIns="0" rIns="91440" bIns="0">
            <a:spAutoFit/>
          </a:bodyPr>
          <a:lstStyle/>
          <a:p>
            <a:pPr algn="ctr"/>
            <a:r>
              <a:rPr lang="es-PE" sz="40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9999FF"/>
                  </a:outerShdw>
                </a:effectLst>
              </a:rPr>
              <a:t>UNIVERSIDAD NACIONAL </a:t>
            </a:r>
          </a:p>
          <a:p>
            <a:pPr algn="ctr"/>
            <a:r>
              <a:rPr lang="es-PE" sz="40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9999FF"/>
                  </a:outerShdw>
                </a:effectLst>
              </a:rPr>
              <a:t>DEL ALTIPLANO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E104074-7A83-5A8E-28D3-97DAFB1E7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892" y="116632"/>
            <a:ext cx="1466604" cy="15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8889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51520" y="160784"/>
            <a:ext cx="8665046" cy="64807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Avances Tecnológicas en la Humanidad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4913047" cy="32403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84" y="2708920"/>
            <a:ext cx="4285282" cy="40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8816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79512" y="116632"/>
            <a:ext cx="8809062" cy="819944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Avances Tecnológicas en la Humanidad (Cura de Cáncer)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8809062" cy="56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5648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79512" y="116632"/>
            <a:ext cx="8809062" cy="819944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La Tecnología y la Ciencia es un Arma de doble filo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124744"/>
            <a:ext cx="8791575" cy="55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237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23528" y="188640"/>
            <a:ext cx="8640960" cy="864096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CIENCIA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304800" y="1240904"/>
            <a:ext cx="8610600" cy="4636368"/>
          </a:xfrm>
          <a:prstGeom prst="rect">
            <a:avLst/>
          </a:prstGeom>
          <a:noFill/>
          <a:ln w="571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PE" sz="4400" b="1" dirty="0">
                <a:solidFill>
                  <a:srgbClr val="FFCC66"/>
                </a:solidFill>
                <a:cs typeface="Times New Roman" panose="02020603050405020304" pitchFamily="18" charset="0"/>
              </a:rPr>
              <a:t>Bunge (2001). </a:t>
            </a:r>
            <a:r>
              <a:rPr lang="es-ES" altLang="es-PE" sz="4400" b="1" dirty="0">
                <a:solidFill>
                  <a:schemeClr val="tx2"/>
                </a:solidFill>
                <a:cs typeface="Times New Roman" panose="02020603050405020304" pitchFamily="18" charset="0"/>
              </a:rPr>
              <a:t>Se aplica al mejoramiento de nuestro medio natural y artificial, a la </a:t>
            </a:r>
            <a:r>
              <a:rPr lang="es-ES" altLang="es-PE" sz="44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invención de bienes materiales y culturales</a:t>
            </a:r>
            <a:r>
              <a:rPr lang="es-ES" altLang="es-PE" sz="4400" b="1" dirty="0">
                <a:solidFill>
                  <a:schemeClr val="tx2"/>
                </a:solidFill>
                <a:cs typeface="Times New Roman" panose="02020603050405020304" pitchFamily="18" charset="0"/>
              </a:rPr>
              <a:t>, la ciencia se convierte en tecnología.</a:t>
            </a:r>
          </a:p>
        </p:txBody>
      </p:sp>
    </p:spTree>
    <p:extLst>
      <p:ext uri="{BB962C8B-B14F-4D97-AF65-F5344CB8AC3E}">
        <p14:creationId xmlns:p14="http://schemas.microsoft.com/office/powerpoint/2010/main" val="62875250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27"/>
            <a:ext cx="9144000" cy="68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4361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23528" y="188640"/>
            <a:ext cx="8640960" cy="64807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Tipos de Ciencias</a:t>
            </a: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107504" y="908720"/>
            <a:ext cx="8915400" cy="5877272"/>
          </a:xfrm>
          <a:prstGeom prst="rect">
            <a:avLst/>
          </a:prstGeom>
          <a:noFill/>
          <a:ln w="571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90000"/>
              </a:lnSpc>
              <a:buFontTx/>
              <a:buNone/>
            </a:pPr>
            <a:r>
              <a:rPr lang="es-ES_tradnl" altLang="es-PE" sz="4400" b="1" i="1" dirty="0">
                <a:solidFill>
                  <a:srgbClr val="FFCC66"/>
                </a:solidFill>
                <a:cs typeface="Times New Roman" panose="02020603050405020304" pitchFamily="18" charset="0"/>
              </a:rPr>
              <a:t>1) Ciencias formales: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_tradnl" altLang="es-PE" sz="4400" b="1" dirty="0">
                <a:cs typeface="Times New Roman" panose="02020603050405020304" pitchFamily="18" charset="0"/>
              </a:rPr>
              <a:t>	</a:t>
            </a:r>
            <a:r>
              <a:rPr lang="es-ES_tradnl" altLang="es-PE" sz="3600" b="1" dirty="0">
                <a:cs typeface="Times New Roman" panose="02020603050405020304" pitchFamily="18" charset="0"/>
              </a:rPr>
              <a:t>Se ocupan de objetos que carecen de propiedades físicas, biológicas  sociológicas. No cambian por sí mismos. Pertenecen a este </a:t>
            </a:r>
            <a:r>
              <a:rPr lang="es-ES_tradnl" altLang="es-PE" sz="3600" b="1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campo la lógica y la matemática pura</a:t>
            </a:r>
            <a:r>
              <a:rPr lang="es-ES_tradnl" altLang="es-PE" sz="3600" b="1" dirty="0">
                <a:cs typeface="Times New Roman" panose="02020603050405020304" pitchFamily="18" charset="0"/>
              </a:rPr>
              <a:t>. En estas ciencias importa el concepto de </a:t>
            </a:r>
            <a:r>
              <a:rPr lang="es-ES_tradnl" altLang="es-PE" sz="3600" b="1" dirty="0" err="1">
                <a:cs typeface="Times New Roman" panose="02020603050405020304" pitchFamily="18" charset="0"/>
              </a:rPr>
              <a:t>deductibilidad</a:t>
            </a:r>
            <a:r>
              <a:rPr lang="es-ES_tradnl" altLang="es-PE" sz="3600" b="1" dirty="0">
                <a:cs typeface="Times New Roman" panose="02020603050405020304" pitchFamily="18" charset="0"/>
              </a:rPr>
              <a:t> (verdad de razón). Su objeto de conocimiento lo definen conceptos abstractos que construye la mente de quien investiga. </a:t>
            </a:r>
            <a:endParaRPr lang="es-ES_tradnl" altLang="es-PE" sz="3600" b="1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11938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La ciencia segun Bunge (1996)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5135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28600" y="908720"/>
            <a:ext cx="8686800" cy="5544616"/>
          </a:xfrm>
          <a:prstGeom prst="rect">
            <a:avLst/>
          </a:prstGeom>
          <a:noFill/>
          <a:ln w="571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90000"/>
              </a:lnSpc>
              <a:buFontTx/>
              <a:buNone/>
            </a:pPr>
            <a:r>
              <a:rPr lang="es-ES_tradnl" altLang="es-PE" sz="3600" b="1" i="1" dirty="0">
                <a:solidFill>
                  <a:srgbClr val="FFCC66"/>
                </a:solidFill>
                <a:cs typeface="Times New Roman" panose="02020603050405020304" pitchFamily="18" charset="0"/>
              </a:rPr>
              <a:t>2) Ciencias fácticas: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s-ES_tradnl" altLang="es-PE" sz="3600" b="1" dirty="0">
                <a:cs typeface="Times New Roman" panose="02020603050405020304" pitchFamily="18" charset="0"/>
              </a:rPr>
              <a:t>	</a:t>
            </a:r>
            <a:r>
              <a:rPr lang="es-ES_tradnl" altLang="es-PE" b="1" dirty="0">
                <a:cs typeface="Times New Roman" panose="02020603050405020304" pitchFamily="18" charset="0"/>
              </a:rPr>
              <a:t>Se ocupan de </a:t>
            </a:r>
            <a:r>
              <a:rPr lang="es-ES_tradnl" altLang="es-PE" sz="3600" b="1" i="1" dirty="0">
                <a:solidFill>
                  <a:schemeClr val="tx2">
                    <a:lumMod val="50000"/>
                  </a:schemeClr>
                </a:solidFill>
                <a:cs typeface="Times New Roman" panose="02020603050405020304" pitchFamily="18" charset="0"/>
              </a:rPr>
              <a:t>hechos</a:t>
            </a:r>
            <a:r>
              <a:rPr lang="es-ES_tradnl" altLang="es-PE" b="1" dirty="0">
                <a:cs typeface="Times New Roman" panose="02020603050405020304" pitchFamily="18" charset="0"/>
              </a:rPr>
              <a:t> que ocurren en el mundo exterior o en el mundo interno, son cosas concretas o materiales; que </a:t>
            </a:r>
            <a:r>
              <a:rPr lang="es-ES_tradnl" altLang="es-PE" b="1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tienen propiedades físicas, biológicas y sociales</a:t>
            </a:r>
            <a:r>
              <a:rPr lang="es-ES_tradnl" altLang="es-PE" b="1" dirty="0">
                <a:cs typeface="Times New Roman" panose="02020603050405020304" pitchFamily="18" charset="0"/>
              </a:rPr>
              <a:t>. En cambio, carecen de propiedades matemáticas, aunque se puede representar matemáticamente. Están la física, biología, sociología e historia. Se utiliza el concepto de verdad, en el sentido de </a:t>
            </a:r>
            <a:r>
              <a:rPr lang="es-ES_tradnl" altLang="es-PE" b="1" i="1" dirty="0">
                <a:solidFill>
                  <a:srgbClr val="FFCC66"/>
                </a:solidFill>
                <a:cs typeface="Times New Roman" panose="02020603050405020304" pitchFamily="18" charset="0"/>
              </a:rPr>
              <a:t>verdad de hecho</a:t>
            </a:r>
            <a:r>
              <a:rPr lang="es-ES_tradnl" altLang="es-PE" b="1" dirty="0">
                <a:cs typeface="Times New Roman" panose="02020603050405020304" pitchFamily="18" charset="0"/>
              </a:rPr>
              <a:t>. </a:t>
            </a:r>
            <a:r>
              <a:rPr lang="es-ES_tradnl" altLang="es-PE" b="1" dirty="0">
                <a:solidFill>
                  <a:srgbClr val="FFFF00"/>
                </a:solidFill>
                <a:cs typeface="Times New Roman" panose="02020603050405020304" pitchFamily="18" charset="0"/>
              </a:rPr>
              <a:t>Su objeto de conocimiento lo percibe la experiencia de quien investiga.</a:t>
            </a:r>
            <a:endParaRPr lang="es-ES" altLang="es-PE" b="1" dirty="0">
              <a:solidFill>
                <a:srgbClr val="FFFF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23528" y="188640"/>
            <a:ext cx="8640960" cy="64807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Tipos de Ciencias</a:t>
            </a:r>
          </a:p>
        </p:txBody>
      </p:sp>
    </p:spTree>
    <p:extLst>
      <p:ext uri="{BB962C8B-B14F-4D97-AF65-F5344CB8AC3E}">
        <p14:creationId xmlns:p14="http://schemas.microsoft.com/office/powerpoint/2010/main" val="89302062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 Imagen" descr="La ciencia segun Bunge (1996)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898560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1890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 descr="Resultado de imagen para cienc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99"/>
          </a:solidFill>
        </p:spPr>
      </p:pic>
      <p:sp>
        <p:nvSpPr>
          <p:cNvPr id="3" name="Elipse 2"/>
          <p:cNvSpPr/>
          <p:nvPr/>
        </p:nvSpPr>
        <p:spPr>
          <a:xfrm>
            <a:off x="1691680" y="980728"/>
            <a:ext cx="3240360" cy="1872208"/>
          </a:xfrm>
          <a:prstGeom prst="ellipse">
            <a:avLst/>
          </a:prstGeom>
          <a:ln>
            <a:solidFill>
              <a:srgbClr val="9933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8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P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958710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18871"/>
            <a:ext cx="9144000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s-PE" sz="3600" b="1" dirty="0">
                <a:solidFill>
                  <a:srgbClr val="FF0000"/>
                </a:solidFill>
                <a:latin typeface="+mn-lt"/>
              </a:rPr>
              <a:t>La cruzada actual de la divulgación: ciencia vs. </a:t>
            </a:r>
            <a:r>
              <a:rPr lang="es-PE" sz="3600" b="1" dirty="0" err="1">
                <a:solidFill>
                  <a:srgbClr val="FF0000"/>
                </a:solidFill>
                <a:latin typeface="+mn-lt"/>
              </a:rPr>
              <a:t>pseudociencia</a:t>
            </a:r>
            <a:r>
              <a:rPr lang="es-PE" sz="3600" b="1" dirty="0">
                <a:solidFill>
                  <a:srgbClr val="FF0000"/>
                </a:solidFill>
                <a:latin typeface="+mn-lt"/>
              </a:rPr>
              <a:t>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0" y="1219200"/>
            <a:ext cx="9144000" cy="2062103"/>
          </a:xfrm>
          <a:prstGeom prst="rect">
            <a:avLst/>
          </a:prstGeom>
          <a:solidFill>
            <a:schemeClr val="tx1"/>
          </a:solidFill>
          <a:ln w="28575">
            <a:solidFill>
              <a:srgbClr val="FF6600"/>
            </a:solidFill>
          </a:ln>
        </p:spPr>
        <p:txBody>
          <a:bodyPr wrap="square">
            <a:spAutoFit/>
          </a:bodyPr>
          <a:lstStyle/>
          <a:p>
            <a:pPr marL="282575" indent="-282575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PE" sz="3200" b="1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auge el método científico y el escepticismo. </a:t>
            </a:r>
          </a:p>
          <a:p>
            <a:pPr marL="282575" indent="-282575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PE" sz="3200" b="1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ciencia es cuestión de </a:t>
            </a:r>
            <a:r>
              <a:rPr lang="es-PE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COMPRENDER</a:t>
            </a:r>
            <a:r>
              <a:rPr lang="es-PE" sz="3200" b="1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2575" indent="-282575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s-PE" sz="3200" b="1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s-PE" sz="3200" b="1" dirty="0" err="1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pseudociencia</a:t>
            </a:r>
            <a:r>
              <a:rPr lang="es-PE" sz="3200" b="1" dirty="0">
                <a:solidFill>
                  <a:srgbClr val="66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cuestión de CREER.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375432"/>
            <a:ext cx="4031600" cy="3482568"/>
          </a:xfrm>
          <a:prstGeom prst="rect">
            <a:avLst/>
          </a:prstGeom>
          <a:ln w="28575">
            <a:solidFill>
              <a:srgbClr val="6600FF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" y="3357503"/>
            <a:ext cx="4926107" cy="3500497"/>
          </a:xfrm>
          <a:prstGeom prst="rect">
            <a:avLst/>
          </a:prstGeom>
          <a:ln w="28575">
            <a:solidFill>
              <a:srgbClr val="6600FF"/>
            </a:solidFill>
          </a:ln>
        </p:spPr>
      </p:pic>
    </p:spTree>
    <p:extLst>
      <p:ext uri="{BB962C8B-B14F-4D97-AF65-F5344CB8AC3E}">
        <p14:creationId xmlns:p14="http://schemas.microsoft.com/office/powerpoint/2010/main" val="213821977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7949" y="332656"/>
            <a:ext cx="8964613" cy="60960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INVESTIGACIÓN</a:t>
            </a:r>
          </a:p>
        </p:txBody>
      </p:sp>
      <p:pic>
        <p:nvPicPr>
          <p:cNvPr id="614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43000"/>
            <a:ext cx="8964613" cy="559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518884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B6490626-4446-1BA9-8A14-2AFC8EE6A456}"/>
              </a:ext>
            </a:extLst>
          </p:cNvPr>
          <p:cNvGrpSpPr/>
          <p:nvPr/>
        </p:nvGrpSpPr>
        <p:grpSpPr>
          <a:xfrm>
            <a:off x="179512" y="186181"/>
            <a:ext cx="8964488" cy="6555187"/>
            <a:chOff x="179512" y="186181"/>
            <a:chExt cx="8964488" cy="6555187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2C8F6824-D57D-89E5-2AC0-43B672A0CDDD}"/>
                </a:ext>
              </a:extLst>
            </p:cNvPr>
            <p:cNvSpPr/>
            <p:nvPr/>
          </p:nvSpPr>
          <p:spPr>
            <a:xfrm>
              <a:off x="2883585" y="186181"/>
              <a:ext cx="3850704" cy="46649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MÉTODO CIENTÍFICO</a:t>
              </a:r>
            </a:p>
          </p:txBody>
        </p:sp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32BDE773-8492-495B-5E1C-3DAAF8038325}"/>
                </a:ext>
              </a:extLst>
            </p:cNvPr>
            <p:cNvSpPr/>
            <p:nvPr/>
          </p:nvSpPr>
          <p:spPr>
            <a:xfrm>
              <a:off x="179512" y="1736813"/>
              <a:ext cx="4320480" cy="546862"/>
            </a:xfrm>
            <a:prstGeom prst="round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2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Método Inductivo</a:t>
              </a:r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7FD3CC4E-B5A3-EF9E-7FBD-6322F56AF378}"/>
                </a:ext>
              </a:extLst>
            </p:cNvPr>
            <p:cNvSpPr/>
            <p:nvPr/>
          </p:nvSpPr>
          <p:spPr>
            <a:xfrm>
              <a:off x="201366" y="2544597"/>
              <a:ext cx="4320480" cy="63153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solidFill>
                    <a:schemeClr val="accent4">
                      <a:lumMod val="10000"/>
                    </a:schemeClr>
                  </a:solidFill>
                  <a:latin typeface="Arial Narrow" panose="020B0606020202030204" pitchFamily="34" charset="0"/>
                </a:rPr>
                <a:t>Observación repetida de hechos comparables</a:t>
              </a:r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1A1F0DE7-AE8A-5A34-0FFE-447C7AE1D8C4}"/>
                </a:ext>
              </a:extLst>
            </p:cNvPr>
            <p:cNvSpPr/>
            <p:nvPr/>
          </p:nvSpPr>
          <p:spPr>
            <a:xfrm>
              <a:off x="254242" y="3449539"/>
              <a:ext cx="4317758" cy="6135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solidFill>
                    <a:schemeClr val="accent4">
                      <a:lumMod val="10000"/>
                    </a:schemeClr>
                  </a:solidFill>
                  <a:latin typeface="Arial Narrow" panose="020B0606020202030204" pitchFamily="34" charset="0"/>
                </a:rPr>
                <a:t>Inducción de Leyes Generales</a:t>
              </a:r>
            </a:p>
          </p:txBody>
        </p:sp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C5A6598-08A9-49D4-E0DA-630EE91AF9D1}"/>
                </a:ext>
              </a:extLst>
            </p:cNvPr>
            <p:cNvSpPr/>
            <p:nvPr/>
          </p:nvSpPr>
          <p:spPr>
            <a:xfrm>
              <a:off x="5128972" y="1503894"/>
              <a:ext cx="3850704" cy="759039"/>
            </a:xfrm>
            <a:prstGeom prst="roundRect">
              <a:avLst/>
            </a:prstGeom>
            <a:solidFill>
              <a:srgbClr val="66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Método Hipotético-Deductivo</a:t>
              </a: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0EF3E47C-BF19-5B79-E384-CD6EFB70A876}"/>
                </a:ext>
              </a:extLst>
            </p:cNvPr>
            <p:cNvSpPr/>
            <p:nvPr/>
          </p:nvSpPr>
          <p:spPr>
            <a:xfrm>
              <a:off x="5004048" y="2508114"/>
              <a:ext cx="3930391" cy="686301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Observación de fenómeno a estudiar (Empírico)</a:t>
              </a: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F32AECC5-DCD8-C02E-7317-0E1B9712B7E4}"/>
                </a:ext>
              </a:extLst>
            </p:cNvPr>
            <p:cNvSpPr/>
            <p:nvPr/>
          </p:nvSpPr>
          <p:spPr>
            <a:xfrm>
              <a:off x="5128972" y="3528153"/>
              <a:ext cx="3850704" cy="4468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Formulación de Hipótesis</a:t>
              </a:r>
              <a:r>
                <a:rPr lang="es-MX" sz="20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(R ) </a:t>
              </a:r>
              <a:endParaRPr lang="es-MX" sz="2400" b="1" dirty="0">
                <a:solidFill>
                  <a:srgbClr val="0000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AF711EA3-3675-232E-B582-AFCC6B506CE1}"/>
                </a:ext>
              </a:extLst>
            </p:cNvPr>
            <p:cNvSpPr/>
            <p:nvPr/>
          </p:nvSpPr>
          <p:spPr>
            <a:xfrm>
              <a:off x="5036626" y="4283478"/>
              <a:ext cx="4107374" cy="56245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Deducción de consecuencias</a:t>
              </a:r>
              <a:r>
                <a:rPr lang="es-MX" sz="20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(R)</a:t>
              </a:r>
              <a:endParaRPr lang="es-MX" sz="2400" b="1" dirty="0">
                <a:solidFill>
                  <a:srgbClr val="0000FF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D6E1A07F-0873-3372-6368-6736750A3B9F}"/>
                </a:ext>
              </a:extLst>
            </p:cNvPr>
            <p:cNvSpPr/>
            <p:nvPr/>
          </p:nvSpPr>
          <p:spPr>
            <a:xfrm>
              <a:off x="5145382" y="5130637"/>
              <a:ext cx="3792565" cy="55374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Experimentación (ER)</a:t>
              </a:r>
            </a:p>
          </p:txBody>
        </p:sp>
        <p:sp>
          <p:nvSpPr>
            <p:cNvPr id="15" name="Flecha: hacia abajo 14">
              <a:extLst>
                <a:ext uri="{FF2B5EF4-FFF2-40B4-BE49-F238E27FC236}">
                  <a16:creationId xmlns:a16="http://schemas.microsoft.com/office/drawing/2014/main" id="{B7E79DB7-BFF2-E212-09F0-7FED756B7B7D}"/>
                </a:ext>
              </a:extLst>
            </p:cNvPr>
            <p:cNvSpPr/>
            <p:nvPr/>
          </p:nvSpPr>
          <p:spPr>
            <a:xfrm>
              <a:off x="6854728" y="2199589"/>
              <a:ext cx="265721" cy="353934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" name="Flecha: hacia abajo 15">
              <a:extLst>
                <a:ext uri="{FF2B5EF4-FFF2-40B4-BE49-F238E27FC236}">
                  <a16:creationId xmlns:a16="http://schemas.microsoft.com/office/drawing/2014/main" id="{73CA57A9-C79C-142E-4E5A-16BF24E91E0A}"/>
                </a:ext>
              </a:extLst>
            </p:cNvPr>
            <p:cNvSpPr/>
            <p:nvPr/>
          </p:nvSpPr>
          <p:spPr>
            <a:xfrm>
              <a:off x="6854729" y="3203029"/>
              <a:ext cx="288032" cy="37531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7" name="Flecha: hacia abajo 16">
              <a:extLst>
                <a:ext uri="{FF2B5EF4-FFF2-40B4-BE49-F238E27FC236}">
                  <a16:creationId xmlns:a16="http://schemas.microsoft.com/office/drawing/2014/main" id="{D092D26D-7A03-B70D-D0A9-B445AF4675EA}"/>
                </a:ext>
              </a:extLst>
            </p:cNvPr>
            <p:cNvSpPr/>
            <p:nvPr/>
          </p:nvSpPr>
          <p:spPr>
            <a:xfrm>
              <a:off x="6865071" y="3975664"/>
              <a:ext cx="288032" cy="37531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0" name="Conector: angular 19">
              <a:extLst>
                <a:ext uri="{FF2B5EF4-FFF2-40B4-BE49-F238E27FC236}">
                  <a16:creationId xmlns:a16="http://schemas.microsoft.com/office/drawing/2014/main" id="{9DB58D3D-6139-144C-D9F2-FBBF806B19A6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 rot="5400000">
              <a:off x="3032278" y="-39846"/>
              <a:ext cx="1084134" cy="246918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CDFE7F34-EFB4-CBF3-9DB1-AE7B697A1186}"/>
                </a:ext>
              </a:extLst>
            </p:cNvPr>
            <p:cNvCxnSpPr>
              <a:cxnSpLocks/>
            </p:cNvCxnSpPr>
            <p:nvPr/>
          </p:nvCxnSpPr>
          <p:spPr>
            <a:xfrm>
              <a:off x="4641286" y="1187990"/>
              <a:ext cx="2557054" cy="322786"/>
            </a:xfrm>
            <a:prstGeom prst="bentConnector2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1FAE7FAA-EA9A-2FD1-11D9-B189A467AD90}"/>
                </a:ext>
              </a:extLst>
            </p:cNvPr>
            <p:cNvSpPr txBox="1"/>
            <p:nvPr/>
          </p:nvSpPr>
          <p:spPr>
            <a:xfrm>
              <a:off x="2210198" y="687980"/>
              <a:ext cx="1394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b="1" dirty="0"/>
                <a:t>F. Bacon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7B282A1-6DA8-6945-6CA1-F4F71F6AD723}"/>
                </a:ext>
              </a:extLst>
            </p:cNvPr>
            <p:cNvSpPr txBox="1"/>
            <p:nvPr/>
          </p:nvSpPr>
          <p:spPr>
            <a:xfrm>
              <a:off x="5764794" y="668260"/>
              <a:ext cx="1574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/>
              </a:lvl1pPr>
            </a:lstStyle>
            <a:p>
              <a:r>
                <a:rPr lang="es-MX" sz="2800" dirty="0"/>
                <a:t>K. Popper</a:t>
              </a:r>
            </a:p>
          </p:txBody>
        </p:sp>
        <p:sp>
          <p:nvSpPr>
            <p:cNvPr id="36" name="Flecha: hacia abajo 35">
              <a:extLst>
                <a:ext uri="{FF2B5EF4-FFF2-40B4-BE49-F238E27FC236}">
                  <a16:creationId xmlns:a16="http://schemas.microsoft.com/office/drawing/2014/main" id="{E4E8DFE0-242B-3E4F-736F-B9DDC4A6A3EE}"/>
                </a:ext>
              </a:extLst>
            </p:cNvPr>
            <p:cNvSpPr/>
            <p:nvPr/>
          </p:nvSpPr>
          <p:spPr>
            <a:xfrm>
              <a:off x="6926410" y="4796270"/>
              <a:ext cx="288032" cy="37531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4A827658-06D3-F303-89DD-40D988AA8288}"/>
                </a:ext>
              </a:extLst>
            </p:cNvPr>
            <p:cNvSpPr/>
            <p:nvPr/>
          </p:nvSpPr>
          <p:spPr>
            <a:xfrm>
              <a:off x="254242" y="4325970"/>
              <a:ext cx="4317758" cy="6135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solidFill>
                    <a:schemeClr val="accent4">
                      <a:lumMod val="10000"/>
                    </a:schemeClr>
                  </a:solidFill>
                  <a:latin typeface="Arial Narrow" panose="020B0606020202030204" pitchFamily="34" charset="0"/>
                </a:rPr>
                <a:t>Hipótesis-Experimentación</a:t>
              </a:r>
            </a:p>
          </p:txBody>
        </p:sp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AB1FED2F-32DA-3719-8320-44F3E8A1B71D}"/>
                </a:ext>
              </a:extLst>
            </p:cNvPr>
            <p:cNvSpPr/>
            <p:nvPr/>
          </p:nvSpPr>
          <p:spPr>
            <a:xfrm>
              <a:off x="254242" y="5247995"/>
              <a:ext cx="4317758" cy="6135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solidFill>
                    <a:schemeClr val="accent4">
                      <a:lumMod val="10000"/>
                    </a:schemeClr>
                  </a:solidFill>
                  <a:latin typeface="Arial Narrow" panose="020B0606020202030204" pitchFamily="34" charset="0"/>
                </a:rPr>
                <a:t>Probar la hipótesis – Demostración de la Hipótesis</a:t>
              </a:r>
            </a:p>
          </p:txBody>
        </p:sp>
        <p:sp>
          <p:nvSpPr>
            <p:cNvPr id="18" name="Flecha: hacia abajo 17">
              <a:extLst>
                <a:ext uri="{FF2B5EF4-FFF2-40B4-BE49-F238E27FC236}">
                  <a16:creationId xmlns:a16="http://schemas.microsoft.com/office/drawing/2014/main" id="{0DC99DF7-1457-5A6F-FFA9-7F68E879A623}"/>
                </a:ext>
              </a:extLst>
            </p:cNvPr>
            <p:cNvSpPr/>
            <p:nvPr/>
          </p:nvSpPr>
          <p:spPr>
            <a:xfrm>
              <a:off x="2217590" y="4074190"/>
              <a:ext cx="288032" cy="290143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3" name="Flecha: hacia abajo 22">
              <a:extLst>
                <a:ext uri="{FF2B5EF4-FFF2-40B4-BE49-F238E27FC236}">
                  <a16:creationId xmlns:a16="http://schemas.microsoft.com/office/drawing/2014/main" id="{5DDFF1D5-96F7-47EE-B5F7-35387F67D554}"/>
                </a:ext>
              </a:extLst>
            </p:cNvPr>
            <p:cNvSpPr/>
            <p:nvPr/>
          </p:nvSpPr>
          <p:spPr>
            <a:xfrm>
              <a:off x="2217590" y="4961765"/>
              <a:ext cx="288032" cy="290143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EF38F899-75A0-E183-AA97-A0535158BBA1}"/>
                </a:ext>
              </a:extLst>
            </p:cNvPr>
            <p:cNvSpPr/>
            <p:nvPr/>
          </p:nvSpPr>
          <p:spPr>
            <a:xfrm>
              <a:off x="277313" y="6127769"/>
              <a:ext cx="4317758" cy="61359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b="1" dirty="0">
                  <a:solidFill>
                    <a:schemeClr val="accent4">
                      <a:lumMod val="10000"/>
                    </a:schemeClr>
                  </a:solidFill>
                  <a:latin typeface="Arial Narrow" panose="020B0606020202030204" pitchFamily="34" charset="0"/>
                </a:rPr>
                <a:t>Refutación – Antítesis-Tesis científica</a:t>
              </a:r>
            </a:p>
          </p:txBody>
        </p:sp>
        <p:sp>
          <p:nvSpPr>
            <p:cNvPr id="25" name="Flecha: hacia abajo 24">
              <a:extLst>
                <a:ext uri="{FF2B5EF4-FFF2-40B4-BE49-F238E27FC236}">
                  <a16:creationId xmlns:a16="http://schemas.microsoft.com/office/drawing/2014/main" id="{E63731C8-00FE-BBB2-D103-33F79AE6325D}"/>
                </a:ext>
              </a:extLst>
            </p:cNvPr>
            <p:cNvSpPr/>
            <p:nvPr/>
          </p:nvSpPr>
          <p:spPr>
            <a:xfrm>
              <a:off x="2217590" y="5849610"/>
              <a:ext cx="288032" cy="290143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Flecha: hacia abajo 25">
              <a:extLst>
                <a:ext uri="{FF2B5EF4-FFF2-40B4-BE49-F238E27FC236}">
                  <a16:creationId xmlns:a16="http://schemas.microsoft.com/office/drawing/2014/main" id="{1A73FD28-7BCE-4E8B-FB07-312E54069768}"/>
                </a:ext>
              </a:extLst>
            </p:cNvPr>
            <p:cNvSpPr/>
            <p:nvPr/>
          </p:nvSpPr>
          <p:spPr>
            <a:xfrm>
              <a:off x="2217590" y="3194416"/>
              <a:ext cx="288032" cy="290143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Flecha: hacia abajo 26">
              <a:extLst>
                <a:ext uri="{FF2B5EF4-FFF2-40B4-BE49-F238E27FC236}">
                  <a16:creationId xmlns:a16="http://schemas.microsoft.com/office/drawing/2014/main" id="{1F6E899E-37FF-79FA-6957-48AD631A18AC}"/>
                </a:ext>
              </a:extLst>
            </p:cNvPr>
            <p:cNvSpPr/>
            <p:nvPr/>
          </p:nvSpPr>
          <p:spPr>
            <a:xfrm>
              <a:off x="2217590" y="2292382"/>
              <a:ext cx="288032" cy="290143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88419C69-272E-4053-1854-D56A20CF6148}"/>
                </a:ext>
              </a:extLst>
            </p:cNvPr>
            <p:cNvSpPr/>
            <p:nvPr/>
          </p:nvSpPr>
          <p:spPr>
            <a:xfrm>
              <a:off x="5190613" y="6040917"/>
              <a:ext cx="3792565" cy="55374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400" b="1" dirty="0">
                  <a:solidFill>
                    <a:srgbClr val="0000FF"/>
                  </a:solidFill>
                  <a:latin typeface="Arial Narrow" panose="020B0606020202030204" pitchFamily="34" charset="0"/>
                </a:rPr>
                <a:t>Refutación o verificación (E)</a:t>
              </a:r>
            </a:p>
          </p:txBody>
        </p:sp>
        <p:sp>
          <p:nvSpPr>
            <p:cNvPr id="14" name="Flecha: hacia abajo 13">
              <a:extLst>
                <a:ext uri="{FF2B5EF4-FFF2-40B4-BE49-F238E27FC236}">
                  <a16:creationId xmlns:a16="http://schemas.microsoft.com/office/drawing/2014/main" id="{70B35460-C666-8EFD-0CA0-87A3C01E55B6}"/>
                </a:ext>
              </a:extLst>
            </p:cNvPr>
            <p:cNvSpPr/>
            <p:nvPr/>
          </p:nvSpPr>
          <p:spPr>
            <a:xfrm>
              <a:off x="6958722" y="5661950"/>
              <a:ext cx="288032" cy="37531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62386127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08"/>
            <a:ext cx="9143999" cy="674136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5139356-7350-0C84-D1B1-3619356629A7}"/>
              </a:ext>
            </a:extLst>
          </p:cNvPr>
          <p:cNvSpPr/>
          <p:nvPr/>
        </p:nvSpPr>
        <p:spPr>
          <a:xfrm>
            <a:off x="107504" y="2708920"/>
            <a:ext cx="1974927" cy="7200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rgbClr val="0000FF"/>
                </a:solidFill>
                <a:latin typeface="Arial Narrow" panose="020B0606020202030204" pitchFamily="34" charset="0"/>
              </a:rPr>
              <a:t>HIPÓTESIS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3B8662D-23BB-C9DE-ACF4-01D424ADC597}"/>
              </a:ext>
            </a:extLst>
          </p:cNvPr>
          <p:cNvSpPr/>
          <p:nvPr/>
        </p:nvSpPr>
        <p:spPr>
          <a:xfrm>
            <a:off x="2627784" y="1124744"/>
            <a:ext cx="2736304" cy="9361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>
                <a:solidFill>
                  <a:srgbClr val="0000FF"/>
                </a:solidFill>
                <a:latin typeface="Arial Narrow" panose="020B0606020202030204" pitchFamily="34" charset="0"/>
              </a:rPr>
              <a:t>Modelo de Intervención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9F79E66-7617-555F-7044-912647F2D469}"/>
              </a:ext>
            </a:extLst>
          </p:cNvPr>
          <p:cNvSpPr/>
          <p:nvPr/>
        </p:nvSpPr>
        <p:spPr>
          <a:xfrm>
            <a:off x="2851821" y="2312876"/>
            <a:ext cx="2304256" cy="15121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0000FF"/>
                </a:solidFill>
                <a:latin typeface="Arial Narrow" panose="020B0606020202030204" pitchFamily="34" charset="0"/>
              </a:rPr>
              <a:t>Formulación A</a:t>
            </a:r>
          </a:p>
          <a:p>
            <a:pPr algn="ctr"/>
            <a:r>
              <a:rPr lang="es-MX" sz="2400" b="1" dirty="0">
                <a:solidFill>
                  <a:srgbClr val="0000FF"/>
                </a:solidFill>
                <a:latin typeface="Arial Narrow" panose="020B0606020202030204" pitchFamily="34" charset="0"/>
              </a:rPr>
              <a:t>Formulación B</a:t>
            </a:r>
          </a:p>
          <a:p>
            <a:pPr algn="ctr"/>
            <a:r>
              <a:rPr lang="es-MX" sz="2400" b="1" dirty="0">
                <a:solidFill>
                  <a:srgbClr val="0000FF"/>
                </a:solidFill>
                <a:latin typeface="Arial Narrow" panose="020B0606020202030204" pitchFamily="34" charset="0"/>
              </a:rPr>
              <a:t>Formulación C</a:t>
            </a:r>
            <a:endParaRPr lang="es-MX" sz="2000" b="1" dirty="0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Flecha: arriba y abajo 6">
            <a:extLst>
              <a:ext uri="{FF2B5EF4-FFF2-40B4-BE49-F238E27FC236}">
                <a16:creationId xmlns:a16="http://schemas.microsoft.com/office/drawing/2014/main" id="{3183811C-E08C-E265-7BEA-2C598C11CD5A}"/>
              </a:ext>
            </a:extLst>
          </p:cNvPr>
          <p:cNvSpPr/>
          <p:nvPr/>
        </p:nvSpPr>
        <p:spPr>
          <a:xfrm>
            <a:off x="5364088" y="2528900"/>
            <a:ext cx="504056" cy="1296144"/>
          </a:xfrm>
          <a:prstGeom prst="up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7DC140A-FBA0-70BA-01B6-2BBFC8779F3A}"/>
              </a:ext>
            </a:extLst>
          </p:cNvPr>
          <p:cNvSpPr/>
          <p:nvPr/>
        </p:nvSpPr>
        <p:spPr>
          <a:xfrm rot="5400000">
            <a:off x="4625018" y="2951947"/>
            <a:ext cx="3078342" cy="7200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chemeClr val="tx1"/>
                </a:solidFill>
                <a:latin typeface="Arial Narrow" panose="020B0606020202030204" pitchFamily="34" charset="0"/>
              </a:rPr>
              <a:t>Parámetros a medir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67582F4-3A21-43CB-C28B-2E994FFB7783}"/>
              </a:ext>
            </a:extLst>
          </p:cNvPr>
          <p:cNvSpPr/>
          <p:nvPr/>
        </p:nvSpPr>
        <p:spPr>
          <a:xfrm>
            <a:off x="7028285" y="2753923"/>
            <a:ext cx="1944216" cy="8910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>
                <a:solidFill>
                  <a:srgbClr val="0000FF"/>
                </a:solidFill>
                <a:latin typeface="Arial Narrow" panose="020B0606020202030204" pitchFamily="34" charset="0"/>
              </a:rPr>
              <a:t>Resultado cuantificable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68CF178-C5FB-A167-A6CF-BDFEE6A53140}"/>
              </a:ext>
            </a:extLst>
          </p:cNvPr>
          <p:cNvSpPr/>
          <p:nvPr/>
        </p:nvSpPr>
        <p:spPr>
          <a:xfrm>
            <a:off x="6308205" y="2902440"/>
            <a:ext cx="720080" cy="594066"/>
          </a:xfrm>
          <a:prstGeom prst="rightArrow">
            <a:avLst/>
          </a:prstGeom>
          <a:solidFill>
            <a:srgbClr val="65E9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33722F0-CE90-1C1E-2E82-BEC9F6C02C78}"/>
              </a:ext>
            </a:extLst>
          </p:cNvPr>
          <p:cNvSpPr/>
          <p:nvPr/>
        </p:nvSpPr>
        <p:spPr>
          <a:xfrm>
            <a:off x="2107086" y="2834934"/>
            <a:ext cx="720080" cy="594066"/>
          </a:xfrm>
          <a:prstGeom prst="rightArrow">
            <a:avLst/>
          </a:prstGeom>
          <a:solidFill>
            <a:srgbClr val="65E9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EB0CC62-2BC6-3CE7-D94E-9493D3BEE81E}"/>
              </a:ext>
            </a:extLst>
          </p:cNvPr>
          <p:cNvSpPr/>
          <p:nvPr/>
        </p:nvSpPr>
        <p:spPr>
          <a:xfrm>
            <a:off x="2699792" y="5607242"/>
            <a:ext cx="3391223" cy="373540"/>
          </a:xfrm>
          <a:prstGeom prst="round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rgbClr val="0000FF"/>
                </a:solidFill>
                <a:latin typeface="Arial Narrow" panose="020B0606020202030204" pitchFamily="34" charset="0"/>
              </a:rPr>
              <a:t>Nuevo producto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35A19FE-1F39-96AF-5578-CA72C8B04538}"/>
              </a:ext>
            </a:extLst>
          </p:cNvPr>
          <p:cNvSpPr/>
          <p:nvPr/>
        </p:nvSpPr>
        <p:spPr>
          <a:xfrm>
            <a:off x="2699790" y="6086940"/>
            <a:ext cx="3391224" cy="3735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>
                <a:solidFill>
                  <a:srgbClr val="0000FF"/>
                </a:solidFill>
                <a:latin typeface="Arial Narrow" panose="020B0606020202030204" pitchFamily="34" charset="0"/>
              </a:rPr>
              <a:t>Nuevo conocimiento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191B0F50-FD3A-1706-5D21-DE14F0F7A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0350"/>
            <a:ext cx="8569325" cy="60960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LA INVESTIGACIÓN CIENTÍFICA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0006A2B-3076-A94C-A5B4-6B28E042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266" y="4139914"/>
            <a:ext cx="2304256" cy="1507144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A5AFFBFC-37D3-EE4A-0BC8-EB4F7190E2A1}"/>
              </a:ext>
            </a:extLst>
          </p:cNvPr>
          <p:cNvSpPr/>
          <p:nvPr/>
        </p:nvSpPr>
        <p:spPr>
          <a:xfrm rot="5400000">
            <a:off x="7712360" y="3632078"/>
            <a:ext cx="576065" cy="594066"/>
          </a:xfrm>
          <a:prstGeom prst="rightArrow">
            <a:avLst/>
          </a:prstGeom>
          <a:solidFill>
            <a:srgbClr val="65E9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errar llave 18">
            <a:extLst>
              <a:ext uri="{FF2B5EF4-FFF2-40B4-BE49-F238E27FC236}">
                <a16:creationId xmlns:a16="http://schemas.microsoft.com/office/drawing/2014/main" id="{AEF3232D-9569-503E-E329-3F631B065297}"/>
              </a:ext>
            </a:extLst>
          </p:cNvPr>
          <p:cNvSpPr/>
          <p:nvPr/>
        </p:nvSpPr>
        <p:spPr>
          <a:xfrm>
            <a:off x="6001543" y="5539785"/>
            <a:ext cx="485780" cy="1094310"/>
          </a:xfrm>
          <a:prstGeom prst="rightBrac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EA7DA809-3CD8-E26E-4B9C-F02FD4BBF6B4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6987762" y="5191538"/>
            <a:ext cx="457112" cy="1368152"/>
          </a:xfrm>
          <a:prstGeom prst="bentConnector2">
            <a:avLst/>
          </a:prstGeom>
          <a:ln w="76200">
            <a:solidFill>
              <a:srgbClr val="66FF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938510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152400" y="116632"/>
            <a:ext cx="8839200" cy="107786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/>
          <a:p>
            <a:pPr marL="457200" indent="-457200" algn="ctr">
              <a:lnSpc>
                <a:spcPct val="80000"/>
              </a:lnSpc>
              <a:defRPr/>
            </a:pPr>
            <a:r>
              <a:rPr lang="es-ES_tradnl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Demostración de la aptitud de la investigación</a:t>
            </a:r>
            <a:endParaRPr lang="es-ES_tradnl" sz="4000" b="1" i="1" dirty="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Resultado de imagen para APTITUD DE LA INVESTIGA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9101"/>
            <a:ext cx="8839200" cy="5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42218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50825" y="260350"/>
            <a:ext cx="8569325" cy="60960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LA INVESTIGACIÓN CIENTÍFICA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569325" cy="243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60800"/>
            <a:ext cx="8569325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62723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1" y="44624"/>
            <a:ext cx="9036497" cy="482196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LA INVESTIGACIÓN CIENTÍFICA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584"/>
            <a:ext cx="9144000" cy="639241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666723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68087" y="260350"/>
            <a:ext cx="8821271" cy="60960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LA INVESTIGACIÓN CIENTÍFICA</a:t>
            </a:r>
          </a:p>
        </p:txBody>
      </p:sp>
      <p:sp>
        <p:nvSpPr>
          <p:cNvPr id="5" name="Rectangle 1077"/>
          <p:cNvSpPr>
            <a:spLocks noChangeArrowheads="1"/>
          </p:cNvSpPr>
          <p:nvPr/>
        </p:nvSpPr>
        <p:spPr bwMode="auto">
          <a:xfrm>
            <a:off x="168088" y="1064598"/>
            <a:ext cx="8839200" cy="1477970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71463" indent="-271463" algn="just">
              <a:buFontTx/>
              <a:buChar char="-"/>
            </a:pPr>
            <a:r>
              <a:rPr lang="es-PE" sz="3000" b="1" dirty="0"/>
              <a:t>La investigación científica es un </a:t>
            </a:r>
            <a:r>
              <a:rPr lang="es-PE" sz="3000" b="1" dirty="0">
                <a:solidFill>
                  <a:srgbClr val="FFFF00"/>
                </a:solidFill>
              </a:rPr>
              <a:t>proceso dinámico, cambiante</a:t>
            </a:r>
            <a:r>
              <a:rPr lang="es-PE" sz="3000" b="1" dirty="0"/>
              <a:t>, conformado por una serie de etapas, las cuales se derivan unas de otras.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638886"/>
            <a:ext cx="5865159" cy="41339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542568"/>
            <a:ext cx="2149252" cy="243654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65" y="4878764"/>
            <a:ext cx="1826856" cy="1858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356" y="4916884"/>
            <a:ext cx="2704328" cy="178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3215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77"/>
          <p:cNvSpPr>
            <a:spLocks noChangeArrowheads="1"/>
          </p:cNvSpPr>
          <p:nvPr/>
        </p:nvSpPr>
        <p:spPr bwMode="auto">
          <a:xfrm>
            <a:off x="168088" y="1446241"/>
            <a:ext cx="4251512" cy="3555462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buNone/>
            </a:pPr>
            <a:r>
              <a:rPr lang="es-PE" sz="3750" b="1" dirty="0"/>
              <a:t>La educación superior debe estar centrada en el </a:t>
            </a:r>
            <a:r>
              <a:rPr lang="es-PE" sz="3750" b="1" i="1" dirty="0">
                <a:solidFill>
                  <a:srgbClr val="FFFF00"/>
                </a:solidFill>
              </a:rPr>
              <a:t>“aprender a aprender” </a:t>
            </a:r>
            <a:r>
              <a:rPr lang="es-PE" sz="3750" b="1" dirty="0"/>
              <a:t>(Hernández, 2002).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68088" y="228600"/>
            <a:ext cx="8823512" cy="708528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FFFF00"/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s-ES_tradnl" sz="4000" b="1" dirty="0"/>
              <a:t>Investigación Científica (</a:t>
            </a:r>
            <a:r>
              <a:rPr lang="es-ES_tradnl" sz="4000" b="1" dirty="0" err="1"/>
              <a:t>cont</a:t>
            </a:r>
            <a:r>
              <a:rPr lang="es-ES_tradnl" sz="4000" b="1" dirty="0"/>
              <a:t>…)</a:t>
            </a:r>
            <a:endParaRPr lang="es-ES" sz="4000" b="1" dirty="0"/>
          </a:p>
        </p:txBody>
      </p:sp>
      <p:pic>
        <p:nvPicPr>
          <p:cNvPr id="11" name="Picture 2" descr="Resultado de imagen para aprender a aprender emprended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0219"/>
            <a:ext cx="4419600" cy="37338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168088" y="5305443"/>
            <a:ext cx="8823512" cy="1077218"/>
          </a:xfrm>
          <a:prstGeom prst="rect">
            <a:avLst/>
          </a:prstGeom>
          <a:ln w="38100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PE" sz="3200" b="1" dirty="0"/>
              <a:t>El proceso de investigación desde el criterio de los autores, se caracterizan por las diferentes etapas.</a:t>
            </a:r>
          </a:p>
        </p:txBody>
      </p:sp>
    </p:spTree>
    <p:extLst>
      <p:ext uri="{BB962C8B-B14F-4D97-AF65-F5344CB8AC3E}">
        <p14:creationId xmlns:p14="http://schemas.microsoft.com/office/powerpoint/2010/main" val="2163929586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23528" y="188640"/>
            <a:ext cx="8640960" cy="864096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5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CIENCIA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304800" y="1240904"/>
            <a:ext cx="8610600" cy="5428456"/>
          </a:xfrm>
          <a:prstGeom prst="rect">
            <a:avLst/>
          </a:prstGeom>
          <a:noFill/>
          <a:ln w="571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PE" sz="3800" b="1" dirty="0">
                <a:solidFill>
                  <a:schemeClr val="tx2"/>
                </a:solidFill>
                <a:cs typeface="Times New Roman" panose="02020603050405020304" pitchFamily="18" charset="0"/>
              </a:rPr>
              <a:t>Etimológicamente se deriva de la palabra latina: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PE" sz="5400" b="1" dirty="0" err="1">
                <a:solidFill>
                  <a:schemeClr val="tx2">
                    <a:lumMod val="50000"/>
                  </a:schemeClr>
                </a:solidFill>
                <a:cs typeface="Times New Roman" panose="02020603050405020304" pitchFamily="18" charset="0"/>
              </a:rPr>
              <a:t>Scientia</a:t>
            </a:r>
            <a:r>
              <a:rPr lang="es-ES" altLang="es-PE" sz="5400" b="1" dirty="0">
                <a:solidFill>
                  <a:schemeClr val="tx2"/>
                </a:solidFill>
                <a:cs typeface="Times New Roman" panose="02020603050405020304" pitchFamily="18" charset="0"/>
              </a:rPr>
              <a:t>; de </a:t>
            </a:r>
            <a:r>
              <a:rPr lang="es-ES" altLang="es-PE" sz="5400" b="1" dirty="0" err="1">
                <a:solidFill>
                  <a:schemeClr val="tx2">
                    <a:lumMod val="50000"/>
                  </a:schemeClr>
                </a:solidFill>
                <a:cs typeface="Times New Roman" panose="02020603050405020304" pitchFamily="18" charset="0"/>
              </a:rPr>
              <a:t>Scire</a:t>
            </a:r>
            <a:r>
              <a:rPr lang="es-ES" altLang="es-PE" sz="5400" b="1" dirty="0">
                <a:solidFill>
                  <a:schemeClr val="tx2"/>
                </a:solidFill>
                <a:cs typeface="Times New Roman" panose="02020603050405020304" pitchFamily="18" charset="0"/>
              </a:rPr>
              <a:t>: </a:t>
            </a:r>
            <a:r>
              <a:rPr lang="es-ES" altLang="es-PE" sz="5400" b="1" dirty="0">
                <a:solidFill>
                  <a:srgbClr val="FFFF99"/>
                </a:solidFill>
                <a:cs typeface="Times New Roman" panose="02020603050405020304" pitchFamily="18" charset="0"/>
              </a:rPr>
              <a:t>Saber</a:t>
            </a:r>
            <a:r>
              <a:rPr lang="es-ES" altLang="es-PE" sz="5400" b="1" dirty="0">
                <a:solidFill>
                  <a:schemeClr val="tx2"/>
                </a:solidFill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PE" sz="3800" b="1" dirty="0">
                <a:solidFill>
                  <a:schemeClr val="tx2"/>
                </a:solidFill>
                <a:cs typeface="Times New Roman" panose="02020603050405020304" pitchFamily="18" charset="0"/>
              </a:rPr>
              <a:t>Es sinónimo de </a:t>
            </a:r>
            <a:r>
              <a:rPr lang="es-ES" altLang="es-PE" sz="3800" b="1" i="1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conocimient</a:t>
            </a:r>
            <a:r>
              <a:rPr lang="es-ES" altLang="es-PE" sz="3800" b="1" dirty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o, </a:t>
            </a:r>
            <a:r>
              <a:rPr lang="es-ES" altLang="es-PE" sz="3800" b="1" dirty="0">
                <a:solidFill>
                  <a:schemeClr val="tx2"/>
                </a:solidFill>
                <a:cs typeface="Times New Roman" panose="02020603050405020304" pitchFamily="18" charset="0"/>
              </a:rPr>
              <a:t>conjunto o sistema acumulativo, metódico de conocimientos comprobables, </a:t>
            </a:r>
            <a:r>
              <a:rPr lang="es-ES" altLang="es-PE" sz="3800" b="1" dirty="0">
                <a:solidFill>
                  <a:schemeClr val="tx2">
                    <a:lumMod val="50000"/>
                  </a:schemeClr>
                </a:solidFill>
                <a:cs typeface="Times New Roman" panose="02020603050405020304" pitchFamily="18" charset="0"/>
              </a:rPr>
              <a:t>producto de una investigación científica </a:t>
            </a:r>
            <a:r>
              <a:rPr lang="es-ES" altLang="es-PE" sz="3800" b="1" dirty="0">
                <a:solidFill>
                  <a:schemeClr val="tx2"/>
                </a:solidFill>
                <a:cs typeface="Times New Roman" panose="02020603050405020304" pitchFamily="18" charset="0"/>
              </a:rPr>
              <a:t>en una determinada área de objetos o fenómenos. </a:t>
            </a:r>
          </a:p>
        </p:txBody>
      </p:sp>
    </p:spTree>
    <p:extLst>
      <p:ext uri="{BB962C8B-B14F-4D97-AF65-F5344CB8AC3E}">
        <p14:creationId xmlns:p14="http://schemas.microsoft.com/office/powerpoint/2010/main" val="247082422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9538"/>
            <a:ext cx="8785225" cy="663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819587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76244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23528" y="260648"/>
            <a:ext cx="8640960" cy="72008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Características de la ciencia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304800" y="1240904"/>
            <a:ext cx="8610600" cy="4636368"/>
          </a:xfrm>
          <a:prstGeom prst="rect">
            <a:avLst/>
          </a:prstGeom>
          <a:noFill/>
          <a:ln w="571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571500" indent="-571500" algn="just" eaLnBrk="1" hangingPunct="1">
              <a:spcBef>
                <a:spcPct val="0"/>
              </a:spcBef>
              <a:buFontTx/>
              <a:buChar char="-"/>
            </a:pPr>
            <a:r>
              <a:rPr lang="es-ES" altLang="es-PE" sz="4800" b="1" dirty="0">
                <a:solidFill>
                  <a:schemeClr val="tx2"/>
                </a:solidFill>
                <a:cs typeface="Times New Roman" panose="02020603050405020304" pitchFamily="18" charset="0"/>
              </a:rPr>
              <a:t>Identifica características y propiedades del objeto de conocimiento.</a:t>
            </a:r>
          </a:p>
          <a:p>
            <a:pPr marL="571500" indent="-571500" algn="just" eaLnBrk="1" hangingPunct="1">
              <a:spcBef>
                <a:spcPct val="0"/>
              </a:spcBef>
              <a:buFontTx/>
              <a:buChar char="-"/>
            </a:pPr>
            <a:r>
              <a:rPr lang="es-ES" altLang="es-PE" sz="4800" b="1" dirty="0">
                <a:solidFill>
                  <a:schemeClr val="tx2"/>
                </a:solidFill>
                <a:cs typeface="Times New Roman" panose="02020603050405020304" pitchFamily="18" charset="0"/>
              </a:rPr>
              <a:t>Emplea un lenguaje propio.</a:t>
            </a:r>
          </a:p>
          <a:p>
            <a:pPr marL="571500" indent="-571500" algn="just" eaLnBrk="1" hangingPunct="1">
              <a:spcBef>
                <a:spcPct val="0"/>
              </a:spcBef>
              <a:buFontTx/>
              <a:buChar char="-"/>
            </a:pPr>
            <a:r>
              <a:rPr lang="es-ES" altLang="es-PE" sz="4800" b="1" dirty="0">
                <a:solidFill>
                  <a:schemeClr val="tx2"/>
                </a:solidFill>
                <a:cs typeface="Times New Roman" panose="02020603050405020304" pitchFamily="18" charset="0"/>
              </a:rPr>
              <a:t>Se apoya en la lógica.</a:t>
            </a:r>
          </a:p>
          <a:p>
            <a:pPr marL="571500" indent="-571500" algn="just" eaLnBrk="1" hangingPunct="1">
              <a:spcBef>
                <a:spcPct val="0"/>
              </a:spcBef>
              <a:buFontTx/>
              <a:buChar char="-"/>
            </a:pPr>
            <a:r>
              <a:rPr lang="es-ES" altLang="es-PE" sz="4800" b="1" dirty="0">
                <a:solidFill>
                  <a:schemeClr val="tx2"/>
                </a:solidFill>
                <a:cs typeface="Times New Roman" panose="02020603050405020304" pitchFamily="18" charset="0"/>
              </a:rPr>
              <a:t>Acude al método científico.</a:t>
            </a:r>
          </a:p>
        </p:txBody>
      </p:sp>
    </p:spTree>
    <p:extLst>
      <p:ext uri="{BB962C8B-B14F-4D97-AF65-F5344CB8AC3E}">
        <p14:creationId xmlns:p14="http://schemas.microsoft.com/office/powerpoint/2010/main" val="68817533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7504" y="260648"/>
            <a:ext cx="8856984" cy="64807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CIENCIA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9" y="1124745"/>
            <a:ext cx="8855666" cy="3888432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07504" y="5085184"/>
            <a:ext cx="8856984" cy="1700808"/>
          </a:xfrm>
          <a:prstGeom prst="rect">
            <a:avLst/>
          </a:prstGeom>
          <a:noFill/>
          <a:ln w="571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81000" indent="-381000" algn="just" eaLnBrk="1" hangingPunct="1">
              <a:spcBef>
                <a:spcPct val="0"/>
              </a:spcBef>
              <a:buFontTx/>
              <a:buAutoNum type="alphaLcParenR"/>
            </a:pPr>
            <a:r>
              <a:rPr lang="es-ES" altLang="es-PE" sz="2800" b="1" dirty="0">
                <a:solidFill>
                  <a:schemeClr val="tx2"/>
                </a:solidFill>
                <a:cs typeface="Times New Roman" panose="02020603050405020304" pitchFamily="18" charset="0"/>
              </a:rPr>
              <a:t>Un sistema de ideas establecido provisionalmente – Conocimiento Científico.</a:t>
            </a:r>
          </a:p>
          <a:p>
            <a:pPr marL="381000" indent="-381000" algn="just" eaLnBrk="1" hangingPunct="1">
              <a:spcBef>
                <a:spcPct val="0"/>
              </a:spcBef>
              <a:buFontTx/>
              <a:buAutoNum type="alphaLcParenR"/>
            </a:pPr>
            <a:r>
              <a:rPr lang="es-ES" altLang="es-PE" sz="2800" b="1" dirty="0">
                <a:solidFill>
                  <a:schemeClr val="tx2"/>
                </a:solidFill>
                <a:cs typeface="Times New Roman" panose="02020603050405020304" pitchFamily="18" charset="0"/>
              </a:rPr>
              <a:t>Una actividad productora de nuevas ideas – Investigación Científica.</a:t>
            </a:r>
            <a:endParaRPr lang="es-ES" altLang="es-PE" sz="2400" b="1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2576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67944" y="1700808"/>
            <a:ext cx="6120680" cy="36724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4" y="476672"/>
            <a:ext cx="5092558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413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51520" y="160784"/>
            <a:ext cx="5112568" cy="64807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4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CIENCIA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07504" y="980728"/>
            <a:ext cx="9036496" cy="1728192"/>
          </a:xfrm>
          <a:prstGeom prst="rect">
            <a:avLst/>
          </a:prstGeom>
          <a:noFill/>
          <a:ln w="571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PE" sz="3600" b="1" dirty="0">
                <a:solidFill>
                  <a:schemeClr val="tx2"/>
                </a:solidFill>
                <a:cs typeface="Times New Roman" panose="02020603050405020304" pitchFamily="18" charset="0"/>
              </a:rPr>
              <a:t>Según </a:t>
            </a:r>
            <a:r>
              <a:rPr lang="es-ES" altLang="es-PE" sz="3600" b="1" dirty="0" err="1">
                <a:solidFill>
                  <a:schemeClr val="tx2"/>
                </a:solidFill>
                <a:cs typeface="Times New Roman" panose="02020603050405020304" pitchFamily="18" charset="0"/>
              </a:rPr>
              <a:t>Gorosquieta</a:t>
            </a:r>
            <a:r>
              <a:rPr lang="es-ES" altLang="es-PE" sz="3600" b="1" dirty="0">
                <a:solidFill>
                  <a:schemeClr val="tx2"/>
                </a:solidFill>
                <a:cs typeface="Times New Roman" panose="02020603050405020304" pitchFamily="18" charset="0"/>
              </a:rPr>
              <a:t>, considera que la ética es una ciencia normativa que se ocupa de las acciones de los humanos.</a:t>
            </a:r>
            <a:endParaRPr lang="es-ES" altLang="es-PE" b="1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08920"/>
            <a:ext cx="5352678" cy="40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911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51520" y="160784"/>
            <a:ext cx="8665046" cy="64807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Avances Tecnológicas en la Humanidad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42218"/>
            <a:ext cx="3226643" cy="26574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31" y="1988840"/>
            <a:ext cx="3022277" cy="26479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3933056"/>
            <a:ext cx="256222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996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51520" y="160784"/>
            <a:ext cx="8665046" cy="64807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Avances Tecnológicas en la Humanidad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8665045" cy="54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84949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Textura">
  <a:themeElements>
    <a:clrScheme name="Textura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ura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a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12797</TotalTime>
  <Words>574</Words>
  <Application>Microsoft Office PowerPoint</Application>
  <PresentationFormat>Presentación en pantalla (4:3)</PresentationFormat>
  <Paragraphs>72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Arial</vt:lpstr>
      <vt:lpstr>Arial Black</vt:lpstr>
      <vt:lpstr>Arial Narrow</vt:lpstr>
      <vt:lpstr>Eras Demi ITC</vt:lpstr>
      <vt:lpstr>Swis721 BlkCn BT</vt:lpstr>
      <vt:lpstr>Tahoma</vt:lpstr>
      <vt:lpstr>Times New Roman</vt:lpstr>
      <vt:lpstr>Wingdings</vt:lpstr>
      <vt:lpstr>Textura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DL1</dc:creator>
  <cp:lastModifiedBy>UNAP</cp:lastModifiedBy>
  <cp:revision>932</cp:revision>
  <cp:lastPrinted>1601-01-01T00:00:00Z</cp:lastPrinted>
  <dcterms:created xsi:type="dcterms:W3CDTF">1997-07-31T14:05:52Z</dcterms:created>
  <dcterms:modified xsi:type="dcterms:W3CDTF">2024-08-26T21:32:21Z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9</vt:i4>
  </property>
</Properties>
</file>